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9" r:id="rId2"/>
  </p:sldIdLst>
  <p:sldSz cx="15544800" cy="10058400"/>
  <p:notesSz cx="6858000" cy="9144000"/>
  <p:defaultTextStyle>
    <a:defPPr>
      <a:defRPr lang="en-US"/>
    </a:defPPr>
    <a:lvl1pPr marL="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97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7ABD7-FD01-4E37-A8AF-C2C16BB7FD29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4575" y="1143000"/>
            <a:ext cx="47688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3BA2A-8F02-4AFE-8C5F-8F1DB6771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29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4575" y="1143000"/>
            <a:ext cx="47688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6384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2D21D1-52E2-420B-B491-CFF6D7BB79FB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6384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8292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638474"/>
            <a:fld id="{96E1EA6D-1914-497B-837A-47600A253BC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638474"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638474"/>
            <a:r>
              <a:rPr lang="en-US">
                <a:solidFill>
                  <a:prstClr val="black">
                    <a:tint val="75000"/>
                  </a:prstClr>
                </a:solidFill>
              </a:rPr>
              <a:t>ASHA Convention 2017                                   Committee on Leadership Cultivation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638474"/>
            <a:fld id="{E5EDE275-BE14-4364-AEA2-5F5667C0F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63847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800203" y="4464137"/>
            <a:ext cx="6977902" cy="3135543"/>
          </a:xfrm>
        </p:spPr>
        <p:txBody>
          <a:bodyPr lIns="0" tIns="0" rIns="0" bIns="0" anchor="b" anchorCtr="0">
            <a:noAutofit/>
          </a:bodyPr>
          <a:lstStyle>
            <a:lvl1pPr algn="l">
              <a:defRPr lang="en-US" sz="5101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8" name="Content Placeholder 6"/>
          <p:cNvSpPr>
            <a:spLocks noGrp="1"/>
          </p:cNvSpPr>
          <p:nvPr>
            <p:ph sz="quarter" idx="13"/>
          </p:nvPr>
        </p:nvSpPr>
        <p:spPr>
          <a:xfrm>
            <a:off x="783235" y="7857807"/>
            <a:ext cx="6989171" cy="1082993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2295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7275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2" y="402810"/>
            <a:ext cx="13990322" cy="1042919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2" y="1669698"/>
            <a:ext cx="13990322" cy="7315351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4" y="9322655"/>
            <a:ext cx="3627122" cy="535517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2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68C4D-10F9-449A-B4B3-C6519EC3A3AB}" type="datetime1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6" y="9322655"/>
            <a:ext cx="4922522" cy="535517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2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ASHA Convention 2017                                   Committee on Leadership Cultivation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6" y="9322655"/>
            <a:ext cx="3627122" cy="535517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2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1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sldNum="0" hdr="0" dt="0"/>
  <p:txStyles>
    <p:titleStyle>
      <a:lvl1pPr algn="l" defTabSz="1554552" rtl="0" eaLnBrk="1" latinLnBrk="0" hangingPunct="1">
        <a:spcBef>
          <a:spcPct val="0"/>
        </a:spcBef>
        <a:buNone/>
        <a:defRPr sz="4591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0" indent="0" algn="l" defTabSz="1554552" rtl="0" eaLnBrk="1" latinLnBrk="0" hangingPunct="1">
        <a:spcBef>
          <a:spcPct val="20000"/>
        </a:spcBef>
        <a:buFontTx/>
        <a:buNone/>
        <a:defRPr sz="2295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77276" indent="0" algn="l" defTabSz="1554552" rtl="0" eaLnBrk="1" latinLnBrk="0" hangingPunct="1">
        <a:spcBef>
          <a:spcPct val="20000"/>
        </a:spcBef>
        <a:buFontTx/>
        <a:buNone/>
        <a:defRPr sz="229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54549" indent="0" algn="l" defTabSz="1554552" rtl="0" eaLnBrk="1" latinLnBrk="0" hangingPunct="1">
        <a:spcBef>
          <a:spcPct val="20000"/>
        </a:spcBef>
        <a:buFontTx/>
        <a:buNone/>
        <a:defRPr sz="229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331829" indent="0" algn="l" defTabSz="1554552" rtl="0" eaLnBrk="1" latinLnBrk="0" hangingPunct="1">
        <a:spcBef>
          <a:spcPct val="20000"/>
        </a:spcBef>
        <a:buFontTx/>
        <a:buNone/>
        <a:defRPr sz="229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109103" indent="0" algn="l" defTabSz="1554552" rtl="0" eaLnBrk="1" latinLnBrk="0" hangingPunct="1">
        <a:spcBef>
          <a:spcPct val="20000"/>
        </a:spcBef>
        <a:buFontTx/>
        <a:buNone/>
        <a:defRPr sz="229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4275017" indent="-388639" algn="l" defTabSz="1554552" rtl="0" eaLnBrk="1" latinLnBrk="0" hangingPunct="1">
        <a:spcBef>
          <a:spcPct val="20000"/>
        </a:spcBef>
        <a:buFont typeface="Arial" pitchFamily="34" charset="0"/>
        <a:buChar char="•"/>
        <a:defRPr sz="3442" kern="1200">
          <a:solidFill>
            <a:schemeClr val="tx1"/>
          </a:solidFill>
          <a:latin typeface="+mn-lt"/>
          <a:ea typeface="+mn-ea"/>
          <a:cs typeface="+mn-cs"/>
        </a:defRPr>
      </a:lvl6pPr>
      <a:lvl7pPr marL="5052295" indent="-388639" algn="l" defTabSz="1554552" rtl="0" eaLnBrk="1" latinLnBrk="0" hangingPunct="1">
        <a:spcBef>
          <a:spcPct val="20000"/>
        </a:spcBef>
        <a:buFont typeface="Arial" pitchFamily="34" charset="0"/>
        <a:buChar char="•"/>
        <a:defRPr sz="3442" kern="1200">
          <a:solidFill>
            <a:schemeClr val="tx1"/>
          </a:solidFill>
          <a:latin typeface="+mn-lt"/>
          <a:ea typeface="+mn-ea"/>
          <a:cs typeface="+mn-cs"/>
        </a:defRPr>
      </a:lvl7pPr>
      <a:lvl8pPr marL="5829568" indent="-388639" algn="l" defTabSz="1554552" rtl="0" eaLnBrk="1" latinLnBrk="0" hangingPunct="1">
        <a:spcBef>
          <a:spcPct val="20000"/>
        </a:spcBef>
        <a:buFont typeface="Arial" pitchFamily="34" charset="0"/>
        <a:buChar char="•"/>
        <a:defRPr sz="3442" kern="1200">
          <a:solidFill>
            <a:schemeClr val="tx1"/>
          </a:solidFill>
          <a:latin typeface="+mn-lt"/>
          <a:ea typeface="+mn-ea"/>
          <a:cs typeface="+mn-cs"/>
        </a:defRPr>
      </a:lvl8pPr>
      <a:lvl9pPr marL="6606844" indent="-388639" algn="l" defTabSz="1554552" rtl="0" eaLnBrk="1" latinLnBrk="0" hangingPunct="1">
        <a:spcBef>
          <a:spcPct val="20000"/>
        </a:spcBef>
        <a:buFont typeface="Arial" pitchFamily="34" charset="0"/>
        <a:buChar char="•"/>
        <a:defRPr sz="344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54552" rtl="0" eaLnBrk="1" latinLnBrk="0" hangingPunct="1">
        <a:defRPr sz="3061" kern="1200">
          <a:solidFill>
            <a:schemeClr val="tx1"/>
          </a:solidFill>
          <a:latin typeface="+mn-lt"/>
          <a:ea typeface="+mn-ea"/>
          <a:cs typeface="+mn-cs"/>
        </a:defRPr>
      </a:lvl1pPr>
      <a:lvl2pPr marL="777273" algn="l" defTabSz="1554552" rtl="0" eaLnBrk="1" latinLnBrk="0" hangingPunct="1">
        <a:defRPr sz="3061" kern="1200">
          <a:solidFill>
            <a:schemeClr val="tx1"/>
          </a:solidFill>
          <a:latin typeface="+mn-lt"/>
          <a:ea typeface="+mn-ea"/>
          <a:cs typeface="+mn-cs"/>
        </a:defRPr>
      </a:lvl2pPr>
      <a:lvl3pPr marL="1554552" algn="l" defTabSz="1554552" rtl="0" eaLnBrk="1" latinLnBrk="0" hangingPunct="1">
        <a:defRPr sz="3061" kern="1200">
          <a:solidFill>
            <a:schemeClr val="tx1"/>
          </a:solidFill>
          <a:latin typeface="+mn-lt"/>
          <a:ea typeface="+mn-ea"/>
          <a:cs typeface="+mn-cs"/>
        </a:defRPr>
      </a:lvl3pPr>
      <a:lvl4pPr marL="2331829" algn="l" defTabSz="1554552" rtl="0" eaLnBrk="1" latinLnBrk="0" hangingPunct="1">
        <a:defRPr sz="3061" kern="1200">
          <a:solidFill>
            <a:schemeClr val="tx1"/>
          </a:solidFill>
          <a:latin typeface="+mn-lt"/>
          <a:ea typeface="+mn-ea"/>
          <a:cs typeface="+mn-cs"/>
        </a:defRPr>
      </a:lvl4pPr>
      <a:lvl5pPr marL="3109103" algn="l" defTabSz="1554552" rtl="0" eaLnBrk="1" latinLnBrk="0" hangingPunct="1">
        <a:defRPr sz="3061" kern="1200">
          <a:solidFill>
            <a:schemeClr val="tx1"/>
          </a:solidFill>
          <a:latin typeface="+mn-lt"/>
          <a:ea typeface="+mn-ea"/>
          <a:cs typeface="+mn-cs"/>
        </a:defRPr>
      </a:lvl5pPr>
      <a:lvl6pPr marL="3886380" algn="l" defTabSz="1554552" rtl="0" eaLnBrk="1" latinLnBrk="0" hangingPunct="1">
        <a:defRPr sz="3061" kern="1200">
          <a:solidFill>
            <a:schemeClr val="tx1"/>
          </a:solidFill>
          <a:latin typeface="+mn-lt"/>
          <a:ea typeface="+mn-ea"/>
          <a:cs typeface="+mn-cs"/>
        </a:defRPr>
      </a:lvl6pPr>
      <a:lvl7pPr marL="4663654" algn="l" defTabSz="1554552" rtl="0" eaLnBrk="1" latinLnBrk="0" hangingPunct="1">
        <a:defRPr sz="3061" kern="1200">
          <a:solidFill>
            <a:schemeClr val="tx1"/>
          </a:solidFill>
          <a:latin typeface="+mn-lt"/>
          <a:ea typeface="+mn-ea"/>
          <a:cs typeface="+mn-cs"/>
        </a:defRPr>
      </a:lvl7pPr>
      <a:lvl8pPr marL="5440932" algn="l" defTabSz="1554552" rtl="0" eaLnBrk="1" latinLnBrk="0" hangingPunct="1">
        <a:defRPr sz="3061" kern="1200">
          <a:solidFill>
            <a:schemeClr val="tx1"/>
          </a:solidFill>
          <a:latin typeface="+mn-lt"/>
          <a:ea typeface="+mn-ea"/>
          <a:cs typeface="+mn-cs"/>
        </a:defRPr>
      </a:lvl8pPr>
      <a:lvl9pPr marL="6218208" algn="l" defTabSz="1554552" rtl="0" eaLnBrk="1" latinLnBrk="0" hangingPunct="1">
        <a:defRPr sz="30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3"/>
          <p:cNvSpPr>
            <a:spLocks/>
          </p:cNvSpPr>
          <p:nvPr/>
        </p:nvSpPr>
        <p:spPr bwMode="auto">
          <a:xfrm>
            <a:off x="-15740" y="-218535"/>
            <a:ext cx="15560543" cy="9620852"/>
          </a:xfrm>
          <a:custGeom>
            <a:avLst/>
            <a:gdLst>
              <a:gd name="T0" fmla="*/ 0 w 4640"/>
              <a:gd name="T1" fmla="*/ 245 h 1507"/>
              <a:gd name="T2" fmla="*/ 0 w 4640"/>
              <a:gd name="T3" fmla="*/ 1507 h 1507"/>
              <a:gd name="T4" fmla="*/ 4640 w 4640"/>
              <a:gd name="T5" fmla="*/ 1507 h 1507"/>
              <a:gd name="T6" fmla="*/ 4640 w 4640"/>
              <a:gd name="T7" fmla="*/ 1089 h 1507"/>
              <a:gd name="T8" fmla="*/ 0 w 4640"/>
              <a:gd name="T9" fmla="*/ 245 h 15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40" h="1507">
                <a:moveTo>
                  <a:pt x="0" y="245"/>
                </a:moveTo>
                <a:cubicBezTo>
                  <a:pt x="0" y="1507"/>
                  <a:pt x="0" y="1507"/>
                  <a:pt x="0" y="1507"/>
                </a:cubicBezTo>
                <a:cubicBezTo>
                  <a:pt x="4640" y="1507"/>
                  <a:pt x="4640" y="1507"/>
                  <a:pt x="4640" y="1507"/>
                </a:cubicBezTo>
                <a:cubicBezTo>
                  <a:pt x="4640" y="1089"/>
                  <a:pt x="4640" y="1089"/>
                  <a:pt x="4640" y="1089"/>
                </a:cubicBezTo>
                <a:cubicBezTo>
                  <a:pt x="2631" y="0"/>
                  <a:pt x="902" y="81"/>
                  <a:pt x="0" y="24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16616" tIns="58307" rIns="116616" bIns="58307" numCol="1" anchor="t" anchorCtr="0" compatLnSpc="1">
            <a:prstTxWarp prst="textNoShape">
              <a:avLst/>
            </a:prstTxWarp>
          </a:bodyPr>
          <a:lstStyle/>
          <a:p>
            <a:pPr defTabSz="1638474"/>
            <a:endParaRPr lang="en-IN" sz="4114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Freeform 14"/>
          <p:cNvSpPr>
            <a:spLocks/>
          </p:cNvSpPr>
          <p:nvPr/>
        </p:nvSpPr>
        <p:spPr bwMode="auto">
          <a:xfrm rot="154890">
            <a:off x="3689734" y="860691"/>
            <a:ext cx="3956825" cy="8139764"/>
          </a:xfrm>
          <a:custGeom>
            <a:avLst/>
            <a:gdLst>
              <a:gd name="T0" fmla="*/ 524 w 1211"/>
              <a:gd name="T1" fmla="*/ 6 h 1356"/>
              <a:gd name="T2" fmla="*/ 365 w 1211"/>
              <a:gd name="T3" fmla="*/ 0 h 1356"/>
              <a:gd name="T4" fmla="*/ 357 w 1211"/>
              <a:gd name="T5" fmla="*/ 1356 h 1356"/>
              <a:gd name="T6" fmla="*/ 1211 w 1211"/>
              <a:gd name="T7" fmla="*/ 1356 h 1356"/>
              <a:gd name="T8" fmla="*/ 524 w 1211"/>
              <a:gd name="T9" fmla="*/ 6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1" h="1356">
                <a:moveTo>
                  <a:pt x="524" y="6"/>
                </a:moveTo>
                <a:cubicBezTo>
                  <a:pt x="470" y="4"/>
                  <a:pt x="417" y="2"/>
                  <a:pt x="365" y="0"/>
                </a:cubicBezTo>
                <a:cubicBezTo>
                  <a:pt x="244" y="132"/>
                  <a:pt x="0" y="528"/>
                  <a:pt x="357" y="1356"/>
                </a:cubicBezTo>
                <a:cubicBezTo>
                  <a:pt x="1211" y="1356"/>
                  <a:pt x="1211" y="1356"/>
                  <a:pt x="1211" y="1356"/>
                </a:cubicBezTo>
                <a:cubicBezTo>
                  <a:pt x="894" y="989"/>
                  <a:pt x="400" y="344"/>
                  <a:pt x="524" y="6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rgbClr val="FFFF00"/>
            </a:solidFill>
          </a:ln>
        </p:spPr>
        <p:txBody>
          <a:bodyPr vert="horz" wrap="square" lIns="116616" tIns="58307" rIns="116616" bIns="58307" numCol="1" anchor="t" anchorCtr="0" compatLnSpc="1">
            <a:prstTxWarp prst="textNoShape">
              <a:avLst/>
            </a:prstTxWarp>
          </a:bodyPr>
          <a:lstStyle/>
          <a:p>
            <a:pPr defTabSz="1638474"/>
            <a:endParaRPr lang="en-IN" sz="4114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-15742" y="2346807"/>
            <a:ext cx="15560543" cy="7748586"/>
          </a:xfrm>
          <a:custGeom>
            <a:avLst/>
            <a:gdLst>
              <a:gd name="T0" fmla="*/ 0 w 4640"/>
              <a:gd name="T1" fmla="*/ 1231 h 1736"/>
              <a:gd name="T2" fmla="*/ 0 w 4640"/>
              <a:gd name="T3" fmla="*/ 1736 h 1736"/>
              <a:gd name="T4" fmla="*/ 4640 w 4640"/>
              <a:gd name="T5" fmla="*/ 1736 h 1736"/>
              <a:gd name="T6" fmla="*/ 4640 w 4640"/>
              <a:gd name="T7" fmla="*/ 523 h 1736"/>
              <a:gd name="T8" fmla="*/ 0 w 4640"/>
              <a:gd name="T9" fmla="*/ 1231 h 1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40" h="1736">
                <a:moveTo>
                  <a:pt x="0" y="1231"/>
                </a:moveTo>
                <a:cubicBezTo>
                  <a:pt x="0" y="1736"/>
                  <a:pt x="0" y="1736"/>
                  <a:pt x="0" y="1736"/>
                </a:cubicBezTo>
                <a:cubicBezTo>
                  <a:pt x="4640" y="1736"/>
                  <a:pt x="4640" y="1736"/>
                  <a:pt x="4640" y="1736"/>
                </a:cubicBezTo>
                <a:cubicBezTo>
                  <a:pt x="4640" y="523"/>
                  <a:pt x="4640" y="523"/>
                  <a:pt x="4640" y="523"/>
                </a:cubicBezTo>
                <a:cubicBezTo>
                  <a:pt x="2897" y="0"/>
                  <a:pt x="690" y="912"/>
                  <a:pt x="0" y="123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16616" tIns="58307" rIns="116616" bIns="58307" numCol="1" anchor="t" anchorCtr="0" compatLnSpc="1">
            <a:prstTxWarp prst="textNoShape">
              <a:avLst/>
            </a:prstTxWarp>
          </a:bodyPr>
          <a:lstStyle/>
          <a:p>
            <a:pPr defTabSz="1638474"/>
            <a:endParaRPr lang="en-IN" sz="4114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Freeform 17"/>
          <p:cNvSpPr>
            <a:spLocks/>
          </p:cNvSpPr>
          <p:nvPr/>
        </p:nvSpPr>
        <p:spPr bwMode="auto">
          <a:xfrm>
            <a:off x="4191001" y="4994550"/>
            <a:ext cx="8722578" cy="5117027"/>
          </a:xfrm>
          <a:custGeom>
            <a:avLst/>
            <a:gdLst>
              <a:gd name="T0" fmla="*/ 602 w 2689"/>
              <a:gd name="T1" fmla="*/ 0 h 1237"/>
              <a:gd name="T2" fmla="*/ 0 w 2689"/>
              <a:gd name="T3" fmla="*/ 144 h 1237"/>
              <a:gd name="T4" fmla="*/ 1272 w 2689"/>
              <a:gd name="T5" fmla="*/ 1237 h 1237"/>
              <a:gd name="T6" fmla="*/ 2689 w 2689"/>
              <a:gd name="T7" fmla="*/ 1237 h 1237"/>
              <a:gd name="T8" fmla="*/ 602 w 2689"/>
              <a:gd name="T9" fmla="*/ 0 h 1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9" h="1237">
                <a:moveTo>
                  <a:pt x="602" y="0"/>
                </a:moveTo>
                <a:cubicBezTo>
                  <a:pt x="394" y="42"/>
                  <a:pt x="193" y="91"/>
                  <a:pt x="0" y="144"/>
                </a:cubicBezTo>
                <a:cubicBezTo>
                  <a:pt x="210" y="176"/>
                  <a:pt x="775" y="345"/>
                  <a:pt x="1272" y="1237"/>
                </a:cubicBezTo>
                <a:cubicBezTo>
                  <a:pt x="2689" y="1237"/>
                  <a:pt x="2689" y="1237"/>
                  <a:pt x="2689" y="1237"/>
                </a:cubicBezTo>
                <a:cubicBezTo>
                  <a:pt x="2511" y="1016"/>
                  <a:pt x="1662" y="39"/>
                  <a:pt x="60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16616" tIns="58307" rIns="116616" bIns="58307" numCol="1" anchor="t" anchorCtr="0" compatLnSpc="1">
            <a:prstTxWarp prst="textNoShape">
              <a:avLst/>
            </a:prstTxWarp>
          </a:bodyPr>
          <a:lstStyle/>
          <a:p>
            <a:pPr defTabSz="1638474"/>
            <a:endParaRPr lang="en-IN" sz="4114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55" name="Group 54"/>
          <p:cNvGrpSpPr/>
          <p:nvPr/>
        </p:nvGrpSpPr>
        <p:grpSpPr>
          <a:xfrm rot="1141778">
            <a:off x="10867326" y="79209"/>
            <a:ext cx="4589813" cy="3180971"/>
            <a:chOff x="7770813" y="1485901"/>
            <a:chExt cx="2633662" cy="2187575"/>
          </a:xfrm>
        </p:grpSpPr>
        <p:sp>
          <p:nvSpPr>
            <p:cNvPr id="32" name="Freeform 28"/>
            <p:cNvSpPr>
              <a:spLocks/>
            </p:cNvSpPr>
            <p:nvPr/>
          </p:nvSpPr>
          <p:spPr bwMode="auto">
            <a:xfrm>
              <a:off x="7770813" y="1485901"/>
              <a:ext cx="2633662" cy="2187575"/>
            </a:xfrm>
            <a:custGeom>
              <a:avLst/>
              <a:gdLst>
                <a:gd name="T0" fmla="*/ 60 w 1659"/>
                <a:gd name="T1" fmla="*/ 513 h 1378"/>
                <a:gd name="T2" fmla="*/ 0 w 1659"/>
                <a:gd name="T3" fmla="*/ 752 h 1378"/>
                <a:gd name="T4" fmla="*/ 60 w 1659"/>
                <a:gd name="T5" fmla="*/ 1277 h 1378"/>
                <a:gd name="T6" fmla="*/ 203 w 1659"/>
                <a:gd name="T7" fmla="*/ 1378 h 1378"/>
                <a:gd name="T8" fmla="*/ 842 w 1659"/>
                <a:gd name="T9" fmla="*/ 1068 h 1378"/>
                <a:gd name="T10" fmla="*/ 1659 w 1659"/>
                <a:gd name="T11" fmla="*/ 841 h 1378"/>
                <a:gd name="T12" fmla="*/ 1630 w 1659"/>
                <a:gd name="T13" fmla="*/ 686 h 1378"/>
                <a:gd name="T14" fmla="*/ 1558 w 1659"/>
                <a:gd name="T15" fmla="*/ 698 h 1378"/>
                <a:gd name="T16" fmla="*/ 1618 w 1659"/>
                <a:gd name="T17" fmla="*/ 627 h 1378"/>
                <a:gd name="T18" fmla="*/ 1558 w 1659"/>
                <a:gd name="T19" fmla="*/ 329 h 1378"/>
                <a:gd name="T20" fmla="*/ 1516 w 1659"/>
                <a:gd name="T21" fmla="*/ 0 h 1378"/>
                <a:gd name="T22" fmla="*/ 1248 w 1659"/>
                <a:gd name="T23" fmla="*/ 0 h 1378"/>
                <a:gd name="T24" fmla="*/ 830 w 1659"/>
                <a:gd name="T25" fmla="*/ 197 h 1378"/>
                <a:gd name="T26" fmla="*/ 837 w 1659"/>
                <a:gd name="T27" fmla="*/ 211 h 1378"/>
                <a:gd name="T28" fmla="*/ 860 w 1659"/>
                <a:gd name="T29" fmla="*/ 251 h 1378"/>
                <a:gd name="T30" fmla="*/ 830 w 1659"/>
                <a:gd name="T31" fmla="*/ 239 h 1378"/>
                <a:gd name="T32" fmla="*/ 788 w 1659"/>
                <a:gd name="T33" fmla="*/ 215 h 1378"/>
                <a:gd name="T34" fmla="*/ 215 w 1659"/>
                <a:gd name="T35" fmla="*/ 448 h 1378"/>
                <a:gd name="T36" fmla="*/ 185 w 1659"/>
                <a:gd name="T37" fmla="*/ 496 h 1378"/>
                <a:gd name="T38" fmla="*/ 60 w 1659"/>
                <a:gd name="T39" fmla="*/ 513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59" h="1378">
                  <a:moveTo>
                    <a:pt x="60" y="513"/>
                  </a:moveTo>
                  <a:lnTo>
                    <a:pt x="0" y="752"/>
                  </a:lnTo>
                  <a:lnTo>
                    <a:pt x="60" y="1277"/>
                  </a:lnTo>
                  <a:lnTo>
                    <a:pt x="203" y="1378"/>
                  </a:lnTo>
                  <a:lnTo>
                    <a:pt x="842" y="1068"/>
                  </a:lnTo>
                  <a:lnTo>
                    <a:pt x="1659" y="841"/>
                  </a:lnTo>
                  <a:lnTo>
                    <a:pt x="1630" y="686"/>
                  </a:lnTo>
                  <a:lnTo>
                    <a:pt x="1558" y="698"/>
                  </a:lnTo>
                  <a:lnTo>
                    <a:pt x="1618" y="627"/>
                  </a:lnTo>
                  <a:lnTo>
                    <a:pt x="1558" y="329"/>
                  </a:lnTo>
                  <a:lnTo>
                    <a:pt x="1516" y="0"/>
                  </a:lnTo>
                  <a:lnTo>
                    <a:pt x="1248" y="0"/>
                  </a:lnTo>
                  <a:lnTo>
                    <a:pt x="830" y="197"/>
                  </a:lnTo>
                  <a:lnTo>
                    <a:pt x="837" y="211"/>
                  </a:lnTo>
                  <a:lnTo>
                    <a:pt x="860" y="251"/>
                  </a:lnTo>
                  <a:lnTo>
                    <a:pt x="830" y="239"/>
                  </a:lnTo>
                  <a:lnTo>
                    <a:pt x="788" y="215"/>
                  </a:lnTo>
                  <a:lnTo>
                    <a:pt x="215" y="448"/>
                  </a:lnTo>
                  <a:lnTo>
                    <a:pt x="185" y="496"/>
                  </a:lnTo>
                  <a:lnTo>
                    <a:pt x="60" y="51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116616" tIns="58307" rIns="116616" bIns="58307" numCol="1" anchor="t" anchorCtr="0" compatLnSpc="1">
              <a:prstTxWarp prst="textNoShape">
                <a:avLst/>
              </a:prstTxWarp>
            </a:bodyPr>
            <a:lstStyle/>
            <a:p>
              <a:pPr defTabSz="1638474"/>
              <a:endParaRPr lang="en-IN" sz="4114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3" name="Freeform 29"/>
            <p:cNvSpPr>
              <a:spLocks/>
            </p:cNvSpPr>
            <p:nvPr/>
          </p:nvSpPr>
          <p:spPr bwMode="auto">
            <a:xfrm>
              <a:off x="7810500" y="1600201"/>
              <a:ext cx="2520950" cy="1979613"/>
            </a:xfrm>
            <a:custGeom>
              <a:avLst/>
              <a:gdLst>
                <a:gd name="T0" fmla="*/ 56 w 1588"/>
                <a:gd name="T1" fmla="*/ 479 h 1247"/>
                <a:gd name="T2" fmla="*/ 0 w 1588"/>
                <a:gd name="T3" fmla="*/ 692 h 1247"/>
                <a:gd name="T4" fmla="*/ 66 w 1588"/>
                <a:gd name="T5" fmla="*/ 1159 h 1247"/>
                <a:gd name="T6" fmla="*/ 203 w 1588"/>
                <a:gd name="T7" fmla="*/ 1247 h 1247"/>
                <a:gd name="T8" fmla="*/ 811 w 1588"/>
                <a:gd name="T9" fmla="*/ 960 h 1247"/>
                <a:gd name="T10" fmla="*/ 1588 w 1588"/>
                <a:gd name="T11" fmla="*/ 747 h 1247"/>
                <a:gd name="T12" fmla="*/ 1558 w 1588"/>
                <a:gd name="T13" fmla="*/ 608 h 1247"/>
                <a:gd name="T14" fmla="*/ 1490 w 1588"/>
                <a:gd name="T15" fmla="*/ 620 h 1247"/>
                <a:gd name="T16" fmla="*/ 1546 w 1588"/>
                <a:gd name="T17" fmla="*/ 556 h 1247"/>
                <a:gd name="T18" fmla="*/ 1485 w 1588"/>
                <a:gd name="T19" fmla="*/ 291 h 1247"/>
                <a:gd name="T20" fmla="*/ 1440 w 1588"/>
                <a:gd name="T21" fmla="*/ 0 h 1247"/>
                <a:gd name="T22" fmla="*/ 1184 w 1588"/>
                <a:gd name="T23" fmla="*/ 3 h 1247"/>
                <a:gd name="T24" fmla="*/ 787 w 1588"/>
                <a:gd name="T25" fmla="*/ 185 h 1247"/>
                <a:gd name="T26" fmla="*/ 794 w 1588"/>
                <a:gd name="T27" fmla="*/ 197 h 1247"/>
                <a:gd name="T28" fmla="*/ 815 w 1588"/>
                <a:gd name="T29" fmla="*/ 233 h 1247"/>
                <a:gd name="T30" fmla="*/ 787 w 1588"/>
                <a:gd name="T31" fmla="*/ 222 h 1247"/>
                <a:gd name="T32" fmla="*/ 747 w 1588"/>
                <a:gd name="T33" fmla="*/ 201 h 1247"/>
                <a:gd name="T34" fmla="*/ 202 w 1588"/>
                <a:gd name="T35" fmla="*/ 418 h 1247"/>
                <a:gd name="T36" fmla="*/ 175 w 1588"/>
                <a:gd name="T37" fmla="*/ 461 h 1247"/>
                <a:gd name="T38" fmla="*/ 56 w 1588"/>
                <a:gd name="T39" fmla="*/ 479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88" h="1247">
                  <a:moveTo>
                    <a:pt x="56" y="479"/>
                  </a:moveTo>
                  <a:lnTo>
                    <a:pt x="0" y="692"/>
                  </a:lnTo>
                  <a:lnTo>
                    <a:pt x="66" y="1159"/>
                  </a:lnTo>
                  <a:lnTo>
                    <a:pt x="203" y="1247"/>
                  </a:lnTo>
                  <a:lnTo>
                    <a:pt x="811" y="960"/>
                  </a:lnTo>
                  <a:lnTo>
                    <a:pt x="1588" y="747"/>
                  </a:lnTo>
                  <a:lnTo>
                    <a:pt x="1558" y="608"/>
                  </a:lnTo>
                  <a:lnTo>
                    <a:pt x="1490" y="620"/>
                  </a:lnTo>
                  <a:lnTo>
                    <a:pt x="1546" y="556"/>
                  </a:lnTo>
                  <a:lnTo>
                    <a:pt x="1485" y="291"/>
                  </a:lnTo>
                  <a:lnTo>
                    <a:pt x="1440" y="0"/>
                  </a:lnTo>
                  <a:lnTo>
                    <a:pt x="1184" y="3"/>
                  </a:lnTo>
                  <a:lnTo>
                    <a:pt x="787" y="185"/>
                  </a:lnTo>
                  <a:lnTo>
                    <a:pt x="794" y="197"/>
                  </a:lnTo>
                  <a:lnTo>
                    <a:pt x="815" y="233"/>
                  </a:lnTo>
                  <a:lnTo>
                    <a:pt x="787" y="222"/>
                  </a:lnTo>
                  <a:lnTo>
                    <a:pt x="747" y="201"/>
                  </a:lnTo>
                  <a:lnTo>
                    <a:pt x="202" y="418"/>
                  </a:lnTo>
                  <a:lnTo>
                    <a:pt x="175" y="461"/>
                  </a:lnTo>
                  <a:lnTo>
                    <a:pt x="56" y="479"/>
                  </a:lnTo>
                  <a:close/>
                </a:path>
              </a:pathLst>
            </a:custGeom>
            <a:solidFill>
              <a:schemeClr val="accent6">
                <a:lumMod val="90000"/>
                <a:lumOff val="10000"/>
              </a:schemeClr>
            </a:solidFill>
            <a:ln>
              <a:noFill/>
            </a:ln>
          </p:spPr>
          <p:txBody>
            <a:bodyPr vert="horz" wrap="square" lIns="116616" tIns="58307" rIns="116616" bIns="58307" numCol="1" anchor="t" anchorCtr="0" compatLnSpc="1">
              <a:prstTxWarp prst="textNoShape">
                <a:avLst/>
              </a:prstTxWarp>
            </a:bodyPr>
            <a:lstStyle/>
            <a:p>
              <a:pPr defTabSz="1638474"/>
              <a:endParaRPr lang="en-IN" sz="4114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70426" y="6211897"/>
            <a:ext cx="2810418" cy="941710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US" sz="2806" u="sng" kern="0" dirty="0">
                <a:solidFill>
                  <a:schemeClr val="bg1"/>
                </a:solidFill>
                <a:latin typeface="+mj-lt"/>
              </a:rPr>
              <a:t>State</a:t>
            </a:r>
            <a:endParaRPr lang="en-US" sz="2806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7" name="TextBox 86"/>
          <p:cNvSpPr txBox="1"/>
          <p:nvPr/>
        </p:nvSpPr>
        <p:spPr>
          <a:xfrm rot="173440">
            <a:off x="11020680" y="860998"/>
            <a:ext cx="4183774" cy="16231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638474"/>
            <a:r>
              <a:rPr lang="en-US" sz="3316" b="1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Pathway to Leadership</a:t>
            </a:r>
          </a:p>
          <a:p>
            <a:pPr algn="ctr" defTabSz="1638474"/>
            <a:r>
              <a:rPr lang="en-US" sz="3316" b="1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Early Career </a:t>
            </a:r>
          </a:p>
          <a:p>
            <a:pPr algn="ctr" defTabSz="1638474"/>
            <a:r>
              <a:rPr lang="en-US" sz="3316" b="1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Professional</a:t>
            </a:r>
            <a:endParaRPr lang="en-IN" sz="3316" b="1" dirty="0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76" name="Content Placeholder 1">
            <a:extLst>
              <a:ext uri="{FF2B5EF4-FFF2-40B4-BE49-F238E27FC236}">
                <a16:creationId xmlns:a16="http://schemas.microsoft.com/office/drawing/2014/main" id="{97E1010E-394A-4C22-8B6E-6E1315DA4D59}"/>
              </a:ext>
            </a:extLst>
          </p:cNvPr>
          <p:cNvSpPr txBox="1">
            <a:spLocks/>
          </p:cNvSpPr>
          <p:nvPr/>
        </p:nvSpPr>
        <p:spPr>
          <a:xfrm>
            <a:off x="6057932" y="1345317"/>
            <a:ext cx="1654616" cy="708489"/>
          </a:xfrm>
          <a:prstGeom prst="rect">
            <a:avLst/>
          </a:prstGeom>
        </p:spPr>
        <p:txBody>
          <a:bodyPr vert="horz" lIns="0" tIns="77730" rIns="0" bIns="77730" rtlCol="0">
            <a:noAutofit/>
          </a:bodyPr>
          <a:lstStyle>
            <a:lvl1pPr marL="0" indent="0" algn="l" defTabSz="121898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494" indent="0" algn="l" defTabSz="121898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8986" indent="0" algn="l" defTabSz="121898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8480" indent="0" algn="l" defTabSz="121898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7973" indent="0" algn="l" defTabSz="121898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8982">
              <a:lnSpc>
                <a:spcPct val="70000"/>
              </a:lnSpc>
            </a:pPr>
            <a:r>
              <a:rPr lang="en-US" sz="2806" u="sng" kern="0" dirty="0">
                <a:solidFill>
                  <a:prstClr val="white"/>
                </a:solidFill>
                <a:latin typeface="Calibri"/>
              </a:rPr>
              <a:t>Local</a:t>
            </a:r>
          </a:p>
          <a:p>
            <a:pPr defTabSz="1218982">
              <a:lnSpc>
                <a:spcPct val="70000"/>
              </a:lnSpc>
            </a:pPr>
            <a:r>
              <a:rPr lang="en-US" sz="2040" u="sng" kern="0" dirty="0">
                <a:solidFill>
                  <a:prstClr val="white"/>
                </a:solidFill>
                <a:latin typeface="Calibri"/>
              </a:rPr>
              <a:t> </a:t>
            </a:r>
            <a:endParaRPr lang="en-US" sz="2040" u="sng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7" name="Content Placeholder 1">
            <a:extLst>
              <a:ext uri="{FF2B5EF4-FFF2-40B4-BE49-F238E27FC236}">
                <a16:creationId xmlns:a16="http://schemas.microsoft.com/office/drawing/2014/main" id="{9202DDA2-0CF5-47A5-85BC-4A06DDCEB4C4}"/>
              </a:ext>
            </a:extLst>
          </p:cNvPr>
          <p:cNvSpPr txBox="1">
            <a:spLocks/>
          </p:cNvSpPr>
          <p:nvPr/>
        </p:nvSpPr>
        <p:spPr>
          <a:xfrm>
            <a:off x="11412450" y="4337367"/>
            <a:ext cx="2810418" cy="941710"/>
          </a:xfrm>
          <a:prstGeom prst="rect">
            <a:avLst/>
          </a:prstGeom>
        </p:spPr>
        <p:txBody>
          <a:bodyPr vert="horz" lIns="0" tIns="77730" rIns="0" bIns="77730" rtlCol="0">
            <a:noAutofit/>
          </a:bodyPr>
          <a:lstStyle>
            <a:lvl1pPr marL="0" indent="0" algn="l" defTabSz="121898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494" indent="0" algn="l" defTabSz="121898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8986" indent="0" algn="l" defTabSz="121898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8480" indent="0" algn="l" defTabSz="121898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7973" indent="0" algn="l" defTabSz="121898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8982">
              <a:lnSpc>
                <a:spcPct val="70000"/>
              </a:lnSpc>
            </a:pPr>
            <a:r>
              <a:rPr lang="en-US" sz="2806" u="sng" kern="0" dirty="0">
                <a:solidFill>
                  <a:prstClr val="white"/>
                </a:solidFill>
                <a:latin typeface="Calibri"/>
              </a:rPr>
              <a:t>National</a:t>
            </a:r>
            <a:endParaRPr lang="en-US" sz="2295" u="sng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1" name="Content Placeholder 1">
            <a:extLst>
              <a:ext uri="{FF2B5EF4-FFF2-40B4-BE49-F238E27FC236}">
                <a16:creationId xmlns:a16="http://schemas.microsoft.com/office/drawing/2014/main" id="{0683057B-0DA0-43B8-A987-753921F0E979}"/>
              </a:ext>
            </a:extLst>
          </p:cNvPr>
          <p:cNvSpPr txBox="1">
            <a:spLocks/>
          </p:cNvSpPr>
          <p:nvPr/>
        </p:nvSpPr>
        <p:spPr>
          <a:xfrm>
            <a:off x="662974" y="1254672"/>
            <a:ext cx="3753619" cy="941710"/>
          </a:xfrm>
          <a:prstGeom prst="rect">
            <a:avLst/>
          </a:prstGeom>
        </p:spPr>
        <p:txBody>
          <a:bodyPr vert="horz" lIns="0" tIns="77730" rIns="0" bIns="77730" rtlCol="0">
            <a:normAutofit/>
          </a:bodyPr>
          <a:lstStyle>
            <a:lvl1pPr marL="0" indent="0" algn="l" defTabSz="121898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494" indent="0" algn="l" defTabSz="121898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8986" indent="0" algn="l" defTabSz="121898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8480" indent="0" algn="l" defTabSz="121898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7973" indent="0" algn="l" defTabSz="121898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8982">
              <a:lnSpc>
                <a:spcPct val="70000"/>
              </a:lnSpc>
            </a:pPr>
            <a:endParaRPr lang="en-US" sz="2806" u="sng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2E0987C3-6CC2-494E-B8C9-F764277907BE}"/>
              </a:ext>
            </a:extLst>
          </p:cNvPr>
          <p:cNvSpPr txBox="1">
            <a:spLocks/>
          </p:cNvSpPr>
          <p:nvPr/>
        </p:nvSpPr>
        <p:spPr>
          <a:xfrm>
            <a:off x="5973656" y="1912494"/>
            <a:ext cx="3555794" cy="2688494"/>
          </a:xfrm>
          <a:prstGeom prst="rect">
            <a:avLst/>
          </a:prstGeom>
        </p:spPr>
        <p:txBody>
          <a:bodyPr vert="horz" lIns="0" tIns="77730" rIns="0" bIns="77730" rtlCol="0">
            <a:noAutofit/>
          </a:bodyPr>
          <a:lstStyle>
            <a:lvl1pPr marL="0" indent="0" algn="l" defTabSz="121898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494" indent="0" algn="l" defTabSz="121898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8986" indent="0" algn="l" defTabSz="121898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8480" indent="0" algn="l" defTabSz="121898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7973" indent="0" algn="l" defTabSz="121898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8982">
              <a:lnSpc>
                <a:spcPct val="70000"/>
              </a:lnSpc>
            </a:pPr>
            <a:r>
              <a:rPr lang="en-US" sz="2040" u="sng" kern="0" dirty="0">
                <a:solidFill>
                  <a:prstClr val="white"/>
                </a:solidFill>
                <a:latin typeface="Calibri"/>
              </a:rPr>
              <a:t> </a:t>
            </a:r>
            <a:endParaRPr lang="en-US" sz="2040" u="sng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20A92887-F349-410A-9378-797A958B43AD}"/>
              </a:ext>
            </a:extLst>
          </p:cNvPr>
          <p:cNvSpPr txBox="1">
            <a:spLocks/>
          </p:cNvSpPr>
          <p:nvPr/>
        </p:nvSpPr>
        <p:spPr>
          <a:xfrm>
            <a:off x="5668145" y="1753299"/>
            <a:ext cx="4003506" cy="2139782"/>
          </a:xfrm>
          <a:prstGeom prst="rect">
            <a:avLst/>
          </a:prstGeom>
        </p:spPr>
        <p:txBody>
          <a:bodyPr vert="horz" lIns="0" tIns="77730" rIns="0" bIns="77730" rtlCol="0">
            <a:noAutofit/>
          </a:bodyPr>
          <a:lstStyle>
            <a:lvl1pPr marL="0" indent="0" algn="l" defTabSz="121898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494" indent="0" algn="l" defTabSz="121898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8986" indent="0" algn="l" defTabSz="121898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8480" indent="0" algn="l" defTabSz="121898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7973" indent="0" algn="l" defTabSz="121898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8982">
              <a:spcBef>
                <a:spcPts val="0"/>
              </a:spcBef>
            </a:pPr>
            <a:r>
              <a:rPr lang="en-US" sz="1785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* Talk to high school students </a:t>
            </a:r>
          </a:p>
          <a:p>
            <a:pPr defTabSz="1218982">
              <a:spcBef>
                <a:spcPts val="0"/>
              </a:spcBef>
            </a:pPr>
            <a:r>
              <a:rPr lang="en-US" sz="1785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about the profession</a:t>
            </a:r>
          </a:p>
          <a:p>
            <a:pPr defTabSz="1218982">
              <a:spcBef>
                <a:spcPts val="0"/>
              </a:spcBef>
            </a:pPr>
            <a:r>
              <a:rPr lang="en-US" sz="1785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* Conduct public hearing screenings at a local Special Olympics events or senior citizens clubs</a:t>
            </a:r>
          </a:p>
          <a:p>
            <a:pPr defTabSz="1218982">
              <a:lnSpc>
                <a:spcPct val="70000"/>
              </a:lnSpc>
            </a:pPr>
            <a:endParaRPr lang="en-US" sz="2806" u="sng" kern="0" dirty="0">
              <a:solidFill>
                <a:prstClr val="white"/>
              </a:solidFill>
              <a:latin typeface="Calibri"/>
            </a:endParaRPr>
          </a:p>
          <a:p>
            <a:pPr defTabSz="1218982">
              <a:lnSpc>
                <a:spcPct val="70000"/>
              </a:lnSpc>
            </a:pPr>
            <a:r>
              <a:rPr lang="en-US" sz="2040" u="sng" kern="0" dirty="0">
                <a:solidFill>
                  <a:prstClr val="white"/>
                </a:solidFill>
                <a:latin typeface="Calibri"/>
              </a:rPr>
              <a:t> </a:t>
            </a:r>
            <a:endParaRPr lang="en-US" sz="2040" u="sng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4" name="Content Placeholder 1">
            <a:extLst>
              <a:ext uri="{FF2B5EF4-FFF2-40B4-BE49-F238E27FC236}">
                <a16:creationId xmlns:a16="http://schemas.microsoft.com/office/drawing/2014/main" id="{1D92F7EA-2422-4A81-9F3C-AF919D7D0078}"/>
              </a:ext>
            </a:extLst>
          </p:cNvPr>
          <p:cNvSpPr txBox="1">
            <a:spLocks/>
          </p:cNvSpPr>
          <p:nvPr/>
        </p:nvSpPr>
        <p:spPr>
          <a:xfrm>
            <a:off x="107662" y="1637545"/>
            <a:ext cx="4187603" cy="4242597"/>
          </a:xfrm>
          <a:prstGeom prst="rect">
            <a:avLst/>
          </a:prstGeom>
        </p:spPr>
        <p:txBody>
          <a:bodyPr vert="horz" lIns="0" tIns="77730" rIns="0" bIns="77730" rtlCol="0">
            <a:noAutofit/>
          </a:bodyPr>
          <a:lstStyle>
            <a:lvl1pPr marL="0" indent="0" algn="l" defTabSz="121898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494" indent="0" algn="l" defTabSz="121898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8986" indent="0" algn="l" defTabSz="121898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8480" indent="0" algn="l" defTabSz="121898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7973" indent="0" algn="l" defTabSz="121898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8982">
              <a:spcBef>
                <a:spcPts val="0"/>
              </a:spcBef>
            </a:pPr>
            <a:r>
              <a:rPr lang="en-US" sz="1785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* Plan an in-service (lunch and learn) for your department and invite a speaker</a:t>
            </a:r>
          </a:p>
          <a:p>
            <a:pPr defTabSz="1218982">
              <a:spcBef>
                <a:spcPts val="0"/>
              </a:spcBef>
            </a:pPr>
            <a:r>
              <a:rPr lang="en-US" sz="1785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* Conduct an in-service (provide training for others in your department or in your organization)</a:t>
            </a:r>
          </a:p>
          <a:p>
            <a:pPr defTabSz="1218982">
              <a:spcBef>
                <a:spcPts val="0"/>
              </a:spcBef>
            </a:pPr>
            <a:r>
              <a:rPr lang="en-US" sz="1785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* Plan a weekend parent training if you work in a pediatric setting</a:t>
            </a:r>
          </a:p>
          <a:p>
            <a:pPr defTabSz="1218982">
              <a:spcBef>
                <a:spcPts val="0"/>
              </a:spcBef>
            </a:pPr>
            <a:r>
              <a:rPr lang="en-US" sz="1785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* Organize an after-hours therapy/support group</a:t>
            </a:r>
          </a:p>
          <a:p>
            <a:pPr defTabSz="1218982">
              <a:spcBef>
                <a:spcPts val="0"/>
              </a:spcBef>
            </a:pPr>
            <a:r>
              <a:rPr lang="en-US" sz="1785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* Organize a research article review session or professional reading group (Journal Club)</a:t>
            </a:r>
          </a:p>
          <a:p>
            <a:pPr defTabSz="1218982">
              <a:spcBef>
                <a:spcPts val="0"/>
              </a:spcBef>
            </a:pPr>
            <a:r>
              <a:rPr lang="en-US" sz="1785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* Volunteer to represent your department </a:t>
            </a:r>
          </a:p>
          <a:p>
            <a:pPr defTabSz="1218982">
              <a:spcBef>
                <a:spcPts val="0"/>
              </a:spcBef>
            </a:pPr>
            <a:r>
              <a:rPr lang="en-US" sz="1785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on a committee in your organization</a:t>
            </a:r>
          </a:p>
          <a:p>
            <a:pPr defTabSz="1218982">
              <a:lnSpc>
                <a:spcPct val="70000"/>
              </a:lnSpc>
            </a:pPr>
            <a:endParaRPr lang="en-US" sz="2806" u="sng" kern="0" dirty="0">
              <a:solidFill>
                <a:prstClr val="white"/>
              </a:solidFill>
              <a:latin typeface="Calibri"/>
            </a:endParaRPr>
          </a:p>
          <a:p>
            <a:pPr defTabSz="1218982">
              <a:lnSpc>
                <a:spcPct val="70000"/>
              </a:lnSpc>
            </a:pPr>
            <a:r>
              <a:rPr lang="en-US" sz="2040" u="sng" kern="0" dirty="0">
                <a:solidFill>
                  <a:prstClr val="white"/>
                </a:solidFill>
                <a:latin typeface="Calibri"/>
              </a:rPr>
              <a:t> </a:t>
            </a:r>
            <a:endParaRPr lang="en-US" sz="2040" u="sng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544B75-944D-4F5A-9321-65ABDB3D95ED}"/>
              </a:ext>
            </a:extLst>
          </p:cNvPr>
          <p:cNvSpPr/>
          <p:nvPr/>
        </p:nvSpPr>
        <p:spPr>
          <a:xfrm>
            <a:off x="372773" y="6647507"/>
            <a:ext cx="6591867" cy="2839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638474"/>
            <a:r>
              <a:rPr lang="en-US" sz="1785" dirty="0">
                <a:solidFill>
                  <a:prstClr val="black"/>
                </a:solidFill>
                <a:latin typeface="Calibri"/>
              </a:rPr>
              <a:t>	            * Volunteer to be a member of a </a:t>
            </a:r>
          </a:p>
          <a:p>
            <a:pPr defTabSz="1638474"/>
            <a:r>
              <a:rPr lang="en-US" sz="1785" dirty="0">
                <a:solidFill>
                  <a:prstClr val="black"/>
                </a:solidFill>
                <a:latin typeface="Calibri"/>
              </a:rPr>
              <a:t>                                  committee at your state association</a:t>
            </a:r>
          </a:p>
          <a:p>
            <a:pPr defTabSz="1638474"/>
            <a:r>
              <a:rPr lang="en-US" sz="1785" dirty="0">
                <a:solidFill>
                  <a:prstClr val="black"/>
                </a:solidFill>
                <a:latin typeface="Calibri"/>
              </a:rPr>
              <a:t>                  * Offer to present at the state convention</a:t>
            </a:r>
          </a:p>
          <a:p>
            <a:pPr defTabSz="1638474"/>
            <a:r>
              <a:rPr lang="en-US" sz="1785" dirty="0">
                <a:solidFill>
                  <a:prstClr val="black"/>
                </a:solidFill>
                <a:latin typeface="Calibri"/>
              </a:rPr>
              <a:t>         * Nominate a co-worker for an association award</a:t>
            </a:r>
          </a:p>
          <a:p>
            <a:pPr defTabSz="1638474"/>
            <a:r>
              <a:rPr lang="en-US" sz="1785" dirty="0">
                <a:solidFill>
                  <a:prstClr val="black"/>
                </a:solidFill>
                <a:latin typeface="Calibri"/>
              </a:rPr>
              <a:t>* Identify a specific task that you might do for your state        association and contact the appropriate board member to reach out</a:t>
            </a:r>
          </a:p>
          <a:p>
            <a:pPr defTabSz="1638474"/>
            <a:r>
              <a:rPr lang="en-US" sz="1785" dirty="0">
                <a:solidFill>
                  <a:prstClr val="black"/>
                </a:solidFill>
                <a:latin typeface="Calibri"/>
              </a:rPr>
              <a:t>* Throw your hat in the ring for a volunteer leadership role in your state association</a:t>
            </a:r>
          </a:p>
          <a:p>
            <a:pPr defTabSz="1638474"/>
            <a:r>
              <a:rPr lang="en-US" sz="1785" dirty="0">
                <a:solidFill>
                  <a:prstClr val="black"/>
                </a:solidFill>
                <a:latin typeface="Calibri"/>
              </a:rPr>
              <a:t>* Help with registration at the state convention</a:t>
            </a:r>
          </a:p>
          <a:p>
            <a:pPr defTabSz="1638474"/>
            <a:r>
              <a:rPr lang="en-US" sz="1785" dirty="0">
                <a:solidFill>
                  <a:prstClr val="black"/>
                </a:solidFill>
                <a:latin typeface="Calibri"/>
              </a:rPr>
              <a:t>* Help plan an Operation Smile fundraising event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1D8FF74-B3A4-4A92-876F-3FE2A976FFED}"/>
              </a:ext>
            </a:extLst>
          </p:cNvPr>
          <p:cNvSpPr/>
          <p:nvPr/>
        </p:nvSpPr>
        <p:spPr>
          <a:xfrm>
            <a:off x="9864628" y="4761332"/>
            <a:ext cx="5631006" cy="2839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638474"/>
            <a:r>
              <a:rPr lang="en-US" sz="1785" dirty="0">
                <a:solidFill>
                  <a:prstClr val="black"/>
                </a:solidFill>
                <a:latin typeface="Calibri"/>
              </a:rPr>
              <a:t>* Comment on an ASHA document out for public comment</a:t>
            </a:r>
          </a:p>
          <a:p>
            <a:pPr defTabSz="1638474"/>
            <a:r>
              <a:rPr lang="en-US" sz="1785" dirty="0">
                <a:solidFill>
                  <a:prstClr val="black"/>
                </a:solidFill>
                <a:latin typeface="Calibri"/>
              </a:rPr>
              <a:t>* Apply for a Leadership training program at ASHA</a:t>
            </a:r>
          </a:p>
          <a:p>
            <a:pPr defTabSz="1638474"/>
            <a:r>
              <a:rPr lang="en-US" sz="1785" dirty="0">
                <a:solidFill>
                  <a:prstClr val="black"/>
                </a:solidFill>
                <a:latin typeface="Calibri"/>
              </a:rPr>
              <a:t>* Volunteer for a committee/ board/ advisory council</a:t>
            </a:r>
          </a:p>
          <a:p>
            <a:pPr defTabSz="1638474"/>
            <a:r>
              <a:rPr lang="en-US" sz="1785" dirty="0">
                <a:solidFill>
                  <a:prstClr val="black"/>
                </a:solidFill>
                <a:latin typeface="Calibri"/>
              </a:rPr>
              <a:t>(http://www.asha.org/Form/Committee-Board-Interest-Form/)</a:t>
            </a:r>
          </a:p>
          <a:p>
            <a:pPr defTabSz="1638474"/>
            <a:r>
              <a:rPr lang="en-US" sz="1785" dirty="0">
                <a:solidFill>
                  <a:prstClr val="black"/>
                </a:solidFill>
                <a:latin typeface="Calibri"/>
              </a:rPr>
              <a:t>  * Sign up to write content for the ASHA BLOG </a:t>
            </a:r>
          </a:p>
          <a:p>
            <a:pPr defTabSz="1638474"/>
            <a:r>
              <a:rPr lang="en-US" sz="1785" dirty="0">
                <a:solidFill>
                  <a:prstClr val="black"/>
                </a:solidFill>
                <a:latin typeface="Calibri"/>
              </a:rPr>
              <a:t>            * Respond to an ASHA advocacy alert by contacting</a:t>
            </a:r>
          </a:p>
          <a:p>
            <a:pPr defTabSz="1638474"/>
            <a:r>
              <a:rPr lang="en-US" sz="1785" dirty="0">
                <a:solidFill>
                  <a:prstClr val="black"/>
                </a:solidFill>
                <a:latin typeface="Calibri"/>
              </a:rPr>
              <a:t>                your Federal Legislators</a:t>
            </a:r>
          </a:p>
          <a:p>
            <a:pPr defTabSz="1638474"/>
            <a:r>
              <a:rPr lang="en-US" sz="1785" dirty="0">
                <a:solidFill>
                  <a:prstClr val="black"/>
                </a:solidFill>
                <a:latin typeface="Calibri"/>
              </a:rPr>
              <a:t>                       * VOTE in ASHA elections</a:t>
            </a:r>
          </a:p>
          <a:p>
            <a:pPr defTabSz="1638474"/>
            <a:r>
              <a:rPr lang="en-US" sz="1785" dirty="0">
                <a:solidFill>
                  <a:prstClr val="black"/>
                </a:solidFill>
                <a:latin typeface="Calibri"/>
              </a:rPr>
              <a:t>            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A9340FDD-0563-47BF-A071-AA222CF74D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blackGray">
          <a:xfrm>
            <a:off x="6564821" y="6879057"/>
            <a:ext cx="1497072" cy="2172367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D092B47D-BB51-4207-9867-8081624674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7524" y="3171483"/>
            <a:ext cx="1160735" cy="1684376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4883933" y="914399"/>
            <a:ext cx="5778627" cy="9209314"/>
          </a:xfrm>
          <a:custGeom>
            <a:avLst/>
            <a:gdLst>
              <a:gd name="connsiteX0" fmla="*/ 422856 w 5778627"/>
              <a:gd name="connsiteY0" fmla="*/ 0 h 9307285"/>
              <a:gd name="connsiteX1" fmla="*/ 14641 w 5778627"/>
              <a:gd name="connsiteY1" fmla="*/ 1632857 h 9307285"/>
              <a:gd name="connsiteX2" fmla="*/ 357541 w 5778627"/>
              <a:gd name="connsiteY2" fmla="*/ 4343400 h 9307285"/>
              <a:gd name="connsiteX3" fmla="*/ 2676199 w 5778627"/>
              <a:gd name="connsiteY3" fmla="*/ 5192485 h 9307285"/>
              <a:gd name="connsiteX4" fmla="*/ 5778627 w 5778627"/>
              <a:gd name="connsiteY4" fmla="*/ 9307285 h 9307285"/>
              <a:gd name="connsiteX5" fmla="*/ 5778627 w 5778627"/>
              <a:gd name="connsiteY5" fmla="*/ 9307285 h 9307285"/>
              <a:gd name="connsiteX6" fmla="*/ 5778627 w 5778627"/>
              <a:gd name="connsiteY6" fmla="*/ 9307285 h 930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8627" h="9307285">
                <a:moveTo>
                  <a:pt x="422856" y="0"/>
                </a:moveTo>
                <a:cubicBezTo>
                  <a:pt x="224191" y="454478"/>
                  <a:pt x="25527" y="908957"/>
                  <a:pt x="14641" y="1632857"/>
                </a:cubicBezTo>
                <a:cubicBezTo>
                  <a:pt x="3755" y="2356757"/>
                  <a:pt x="-86052" y="3750129"/>
                  <a:pt x="357541" y="4343400"/>
                </a:cubicBezTo>
                <a:cubicBezTo>
                  <a:pt x="801134" y="4936671"/>
                  <a:pt x="1772685" y="4365171"/>
                  <a:pt x="2676199" y="5192485"/>
                </a:cubicBezTo>
                <a:cubicBezTo>
                  <a:pt x="3579713" y="6019799"/>
                  <a:pt x="5778627" y="9307285"/>
                  <a:pt x="5778627" y="9307285"/>
                </a:cubicBezTo>
                <a:lnTo>
                  <a:pt x="5778627" y="9307285"/>
                </a:lnTo>
                <a:lnTo>
                  <a:pt x="5778627" y="930728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38474"/>
            <a:endParaRPr lang="en-US" sz="3225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57781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AF5FF"/>
      </a:accent1>
      <a:accent2>
        <a:srgbClr val="AFC00C"/>
      </a:accent2>
      <a:accent3>
        <a:srgbClr val="302B2B"/>
      </a:accent3>
      <a:accent4>
        <a:srgbClr val="986318"/>
      </a:accent4>
      <a:accent5>
        <a:srgbClr val="8DA513"/>
      </a:accent5>
      <a:accent6>
        <a:srgbClr val="51350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193</Words>
  <Application>Microsoft Office PowerPoint</Application>
  <PresentationFormat>Custom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Donna Fisher Smiley</dc:creator>
  <cp:lastModifiedBy>Donna Fisher Smiley</cp:lastModifiedBy>
  <cp:revision>4</cp:revision>
  <dcterms:created xsi:type="dcterms:W3CDTF">2018-02-09T03:35:06Z</dcterms:created>
  <dcterms:modified xsi:type="dcterms:W3CDTF">2018-03-22T02:13:33Z</dcterms:modified>
</cp:coreProperties>
</file>